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dusk_architectural_scene_a_mo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828">
              <a:alpha val="62000"/>
            </a:srgbClr>
          </a:solidFill>
          <a:ln w="12700">
            <a:solidFill>
              <a:srgbClr val="0E1828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CONCEPT PROPOSAL | SYRIA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1078992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Syria Live War Museum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2066544"/>
            <a:ext cx="7680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world-class museum of memory, humanity and peace — connected to smart city development, tourism, jobs and national recovery.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94944" y="4901184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7D3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Remember the Past  •  Build Peace  •  Rebuild the Future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94944" y="5321808"/>
            <a:ext cx="4754880" cy="0"/>
          </a:xfrm>
          <a:prstGeom prst="line">
            <a:avLst/>
          </a:prstGeom>
          <a:noFill/>
          <a:ln w="17780">
            <a:solidFill>
              <a:srgbClr val="C9A66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94944" y="5559552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Syria Live War Museum + Syria Smart City Development Program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Prepared for discussion with Government of Syria and strategic partners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erial_overview_scene_of_a_futu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828">
              <a:alpha val="70000"/>
            </a:srgbClr>
          </a:solidFill>
          <a:ln w="12700">
            <a:solidFill>
              <a:srgbClr val="0E1828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SYRIA SMART CITY DEVELOPMENT PROGRAM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6868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Rebuilding with Planned, Smart, Livable Cities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856232"/>
            <a:ext cx="82296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museum is the emotional gateway. The smart cities are the practical engine for housing, services, investment, jobs and national development.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49808" y="470916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95528" y="478231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Housing &amp; community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630168" y="470916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675888" y="478231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Solar and utilities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6510528" y="470916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56248" y="478231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mobility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749808" y="521208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5528" y="528523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Hospitals &amp; schools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630168" y="521208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675888" y="528523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Tourism &amp; retail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6510528" y="5212080"/>
            <a:ext cx="2468880" cy="310896"/>
          </a:xfrm>
          <a:prstGeom prst="roundRect">
            <a:avLst>
              <a:gd name="adj" fmla="val 23529"/>
            </a:avLst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56248" y="5285232"/>
            <a:ext cx="23774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Industrial &amp; SME zones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 | MASTER PLANNING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City Scale Options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2296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Three planning sizes can be evaluated. The final choice should match land availability, infrastructure capacity, security, climate, financing and phased demand.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77240" y="1417320"/>
            <a:ext cx="3310128" cy="4069080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1719072"/>
            <a:ext cx="29443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D7A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km × 10 km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60120" y="2331720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100 km²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188720" y="2852928"/>
            <a:ext cx="2514600" cy="0"/>
          </a:xfrm>
          <a:prstGeom prst="line">
            <a:avLst/>
          </a:prstGeom>
          <a:noFill/>
          <a:ln w="12700">
            <a:solidFill>
              <a:srgbClr val="D5C4A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3127248"/>
            <a:ext cx="2761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smart city / museum district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069848" y="379476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Fastest to phase; suitable for first development zone, housing, tourism services and public facilities.</a:t>
            </a:r>
            <a:endParaRPr lang="en-US" sz="880" dirty="0"/>
          </a:p>
        </p:txBody>
      </p:sp>
      <p:sp>
        <p:nvSpPr>
          <p:cNvPr id="12" name="Shape 10"/>
          <p:cNvSpPr/>
          <p:nvPr/>
        </p:nvSpPr>
        <p:spPr>
          <a:xfrm>
            <a:off x="4553712" y="1417320"/>
            <a:ext cx="3310128" cy="4069080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36592" y="1719072"/>
            <a:ext cx="29443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 km × 20 km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36592" y="2331720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400 km²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965192" y="2852928"/>
            <a:ext cx="2514600" cy="0"/>
          </a:xfrm>
          <a:prstGeom prst="line">
            <a:avLst/>
          </a:prstGeom>
          <a:noFill/>
          <a:ln w="12700">
            <a:solidFill>
              <a:srgbClr val="D5C4A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28032" y="3127248"/>
            <a:ext cx="2761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Regional smart city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846320" y="379476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Allows larger residential, logistics, industrial, education, health and tourism clusters.</a:t>
            </a:r>
            <a:endParaRPr lang="en-US" sz="880" dirty="0"/>
          </a:p>
        </p:txBody>
      </p:sp>
      <p:sp>
        <p:nvSpPr>
          <p:cNvPr id="18" name="Shape 16"/>
          <p:cNvSpPr/>
          <p:nvPr/>
        </p:nvSpPr>
        <p:spPr>
          <a:xfrm>
            <a:off x="8330184" y="1417320"/>
            <a:ext cx="3310128" cy="4069080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13064" y="1719072"/>
            <a:ext cx="29443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8A3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30 km × 30 km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513064" y="2331720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900 km²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741664" y="2852928"/>
            <a:ext cx="2514600" cy="0"/>
          </a:xfrm>
          <a:prstGeom prst="line">
            <a:avLst/>
          </a:prstGeom>
          <a:noFill/>
          <a:ln w="12700">
            <a:solidFill>
              <a:srgbClr val="D5C4A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04504" y="3127248"/>
            <a:ext cx="27614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National mega development zone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622792" y="379476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Requires multi-phase implementation, strong infrastructure, major financing and long-term governance.</a:t>
            </a:r>
            <a:endParaRPr lang="en-US" sz="88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 | PROGRAM DESIGN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Smart City Development Components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051560"/>
            <a:ext cx="64008" cy="173736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12161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Residential districts</a:t>
            </a:r>
            <a:endParaRPr lang="en-US" sz="1160" dirty="0"/>
          </a:p>
        </p:txBody>
      </p:sp>
      <p:sp>
        <p:nvSpPr>
          <p:cNvPr id="8" name="Text 6"/>
          <p:cNvSpPr/>
          <p:nvPr/>
        </p:nvSpPr>
        <p:spPr>
          <a:xfrm>
            <a:off x="896112" y="158191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Affordable, resilient housing with public spaces, community services and smart maintenance.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4553712" y="105156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53712" y="1051560"/>
            <a:ext cx="64008" cy="173736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18304" y="12161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Utilities platform</a:t>
            </a:r>
            <a:endParaRPr lang="en-US" sz="1160" dirty="0"/>
          </a:p>
        </p:txBody>
      </p:sp>
      <p:sp>
        <p:nvSpPr>
          <p:cNvPr id="12" name="Text 10"/>
          <p:cNvSpPr/>
          <p:nvPr/>
        </p:nvSpPr>
        <p:spPr>
          <a:xfrm>
            <a:off x="4718304" y="158191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Solar generation, grid upgrades, water treatment, waste management and digital infrastructure.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8375904" y="105156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375904" y="1051560"/>
            <a:ext cx="64008" cy="173736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40496" y="12161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Tourism economy</a:t>
            </a:r>
            <a:endParaRPr lang="en-US" sz="1160" dirty="0"/>
          </a:p>
        </p:txBody>
      </p:sp>
      <p:sp>
        <p:nvSpPr>
          <p:cNvPr id="16" name="Text 14"/>
          <p:cNvSpPr/>
          <p:nvPr/>
        </p:nvSpPr>
        <p:spPr>
          <a:xfrm>
            <a:off x="8540496" y="158191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Hotels, museum retail, cultural markets, conference venues, visitor mobility and guide training.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731520" y="320040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3200400"/>
            <a:ext cx="64008" cy="173736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6112" y="336499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Education &amp; health</a:t>
            </a:r>
            <a:endParaRPr lang="en-US" sz="1160" dirty="0"/>
          </a:p>
        </p:txBody>
      </p:sp>
      <p:sp>
        <p:nvSpPr>
          <p:cNvPr id="20" name="Text 18"/>
          <p:cNvSpPr/>
          <p:nvPr/>
        </p:nvSpPr>
        <p:spPr>
          <a:xfrm>
            <a:off x="896112" y="373075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Schools, vocational institutes, trauma-informed social services and hospitals/clinics.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4553712" y="320040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53712" y="3200400"/>
            <a:ext cx="64008" cy="173736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18304" y="336499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Industrial &amp; SME zones</a:t>
            </a:r>
            <a:endParaRPr lang="en-US" sz="1160" dirty="0"/>
          </a:p>
        </p:txBody>
      </p:sp>
      <p:sp>
        <p:nvSpPr>
          <p:cNvPr id="24" name="Text 22"/>
          <p:cNvSpPr/>
          <p:nvPr/>
        </p:nvSpPr>
        <p:spPr>
          <a:xfrm>
            <a:off x="4718304" y="373075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Construction materials, heritage restoration, crafts, food, logistics, local manufacturing and services.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8375904" y="3200400"/>
            <a:ext cx="3401568" cy="1737360"/>
          </a:xfrm>
          <a:prstGeom prst="roundRect">
            <a:avLst>
              <a:gd name="adj" fmla="val 3158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375904" y="3200400"/>
            <a:ext cx="64008" cy="173736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40496" y="336499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governance</a:t>
            </a:r>
            <a:endParaRPr lang="en-US" sz="1160" dirty="0"/>
          </a:p>
        </p:txBody>
      </p:sp>
      <p:sp>
        <p:nvSpPr>
          <p:cNvPr id="28" name="Text 26"/>
          <p:cNvSpPr/>
          <p:nvPr/>
        </p:nvSpPr>
        <p:spPr>
          <a:xfrm>
            <a:off x="8540496" y="3730752"/>
            <a:ext cx="3081528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One-window investment desk, permits, land registry, city services, dashboards and transparent reporting.</a:t>
            </a:r>
            <a:endParaRPr lang="en-US" sz="88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| MUSEUM + SMART CITY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Integrated Development Model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68680"/>
            <a:ext cx="9144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proposal, three mutually reinforcing engines.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8720" y="1828800"/>
            <a:ext cx="2743200" cy="2743200"/>
          </a:xfrm>
          <a:prstGeom prst="ellipse">
            <a:avLst/>
          </a:prstGeom>
          <a:solidFill>
            <a:srgbClr val="C9A66B">
              <a:alpha val="92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08760" y="2514600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Memory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&amp; Peace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08760" y="34015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Museum, archives, education, memorials, family stories</a:t>
            </a:r>
            <a:endParaRPr lang="en-US" sz="760" dirty="0"/>
          </a:p>
        </p:txBody>
      </p:sp>
      <p:sp>
        <p:nvSpPr>
          <p:cNvPr id="9" name="Shape 7"/>
          <p:cNvSpPr/>
          <p:nvPr/>
        </p:nvSpPr>
        <p:spPr>
          <a:xfrm>
            <a:off x="4343400" y="1828800"/>
            <a:ext cx="2743200" cy="2743200"/>
          </a:xfrm>
          <a:prstGeom prst="ellipse">
            <a:avLst/>
          </a:prstGeom>
          <a:solidFill>
            <a:srgbClr val="1D7A73">
              <a:alpha val="92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2514600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Smart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Infrastructure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663440" y="34015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Housing, utilities, mobility, schools, health, digital services</a:t>
            </a:r>
            <a:endParaRPr lang="en-US" sz="760" dirty="0"/>
          </a:p>
        </p:txBody>
      </p:sp>
      <p:sp>
        <p:nvSpPr>
          <p:cNvPr id="12" name="Shape 10"/>
          <p:cNvSpPr/>
          <p:nvPr/>
        </p:nvSpPr>
        <p:spPr>
          <a:xfrm>
            <a:off x="7498080" y="1828800"/>
            <a:ext cx="2743200" cy="2743200"/>
          </a:xfrm>
          <a:prstGeom prst="ellipse">
            <a:avLst/>
          </a:prstGeom>
          <a:solidFill>
            <a:srgbClr val="8A3A3A">
              <a:alpha val="92000"/>
            </a:srgbClr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18120" y="2514600"/>
            <a:ext cx="21031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Economic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Recovery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818120" y="3401568"/>
            <a:ext cx="2103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Tourism, investment, jobs, SMEs, skills, procurement</a:t>
            </a:r>
            <a:endParaRPr lang="en-US" sz="760" dirty="0"/>
          </a:p>
        </p:txBody>
      </p:sp>
      <p:sp>
        <p:nvSpPr>
          <p:cNvPr id="15" name="Shape 13"/>
          <p:cNvSpPr/>
          <p:nvPr/>
        </p:nvSpPr>
        <p:spPr>
          <a:xfrm>
            <a:off x="2057400" y="5212080"/>
            <a:ext cx="8092440" cy="566928"/>
          </a:xfrm>
          <a:prstGeom prst="roundRect">
            <a:avLst>
              <a:gd name="adj" fmla="val 12903"/>
            </a:avLst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286000" y="5404104"/>
            <a:ext cx="7635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70" b="1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museum attracts memory, visitors and attention; the smart city converts attention into long-term national value.</a:t>
            </a:r>
            <a:endParaRPr lang="en-US" sz="1070" dirty="0"/>
          </a:p>
        </p:txBody>
      </p:sp>
      <p:sp>
        <p:nvSpPr>
          <p:cNvPr id="17" name="Text 15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 | DUE DILIGENCE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Location Selection Framework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2296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project should not choose land only because it is available. It should choose land that is meaningful, safe, developable and beneficial.</a:t>
            </a:r>
            <a:endParaRPr lang="en-US" sz="1220" dirty="0"/>
          </a:p>
        </p:txBody>
      </p:sp>
      <p:sp>
        <p:nvSpPr>
          <p:cNvPr id="6" name="Shape 4"/>
          <p:cNvSpPr/>
          <p:nvPr/>
        </p:nvSpPr>
        <p:spPr>
          <a:xfrm>
            <a:off x="749808" y="141732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417320"/>
            <a:ext cx="64008" cy="9601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58191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Damage &amp; remembrance value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914400" y="194767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Areas that clearly communicate the human cost of war while respecting residents and survivors.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6281928" y="141732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81928" y="1417320"/>
            <a:ext cx="64008" cy="9601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58191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Security &amp; public safety</a:t>
            </a:r>
            <a:endParaRPr lang="en-US" sz="1080" dirty="0"/>
          </a:p>
        </p:txBody>
      </p:sp>
      <p:sp>
        <p:nvSpPr>
          <p:cNvPr id="13" name="Text 11"/>
          <p:cNvSpPr/>
          <p:nvPr/>
        </p:nvSpPr>
        <p:spPr>
          <a:xfrm>
            <a:off x="6446520" y="194767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Explosive hazard clearance, stable access, emergency services and controlled visitor movement.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749808" y="274320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" y="2743200"/>
            <a:ext cx="64008" cy="9601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290779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 land &amp; title clarity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914400" y="327355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Large, legally clean plots enabling PPP development without displacement or ownership conflict.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6281928" y="274320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81928" y="2743200"/>
            <a:ext cx="64008" cy="9601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46520" y="290779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Connectivity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6446520" y="327355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Road, rail/airport potential, logistics, utilities corridors and tourism route integration.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749808" y="406908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9808" y="4069080"/>
            <a:ext cx="64008" cy="9601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423367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Climate &amp; livability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914400" y="459943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Water, topography, heat, wind, flood risk, green planning and long-term operating comfort.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6281928" y="4069080"/>
            <a:ext cx="5102352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81928" y="4069080"/>
            <a:ext cx="64008" cy="9601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46520" y="4233672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Community benefit</a:t>
            </a:r>
            <a:endParaRPr lang="en-US" sz="1080" dirty="0"/>
          </a:p>
        </p:txBody>
      </p:sp>
      <p:sp>
        <p:nvSpPr>
          <p:cNvPr id="29" name="Text 27"/>
          <p:cNvSpPr/>
          <p:nvPr/>
        </p:nvSpPr>
        <p:spPr>
          <a:xfrm>
            <a:off x="6446520" y="4599432"/>
            <a:ext cx="4782312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Jobs, housing, local procurement, skills training, social services and SME opportunity.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| GOVERNMENT OFFER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We Propose to the Government of Syria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68680" y="1051560"/>
            <a:ext cx="457200" cy="457200"/>
          </a:xfrm>
          <a:prstGeom prst="ellipse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179576"/>
            <a:ext cx="4572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508760" y="105156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Approve a concept MoU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663440" y="1078992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Authorize a joint feasibility pathway for the museum network and smart city development zones.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68680" y="1984248"/>
            <a:ext cx="457200" cy="457200"/>
          </a:xfrm>
          <a:prstGeom prst="ellipse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112264"/>
            <a:ext cx="4572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508760" y="198424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Create a task force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663440" y="2011680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+ project sponsors + heritage, tourism, planning, finance, security and community representatives.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68680" y="2916936"/>
            <a:ext cx="457200" cy="457200"/>
          </a:xfrm>
          <a:prstGeom prst="ellipse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044952"/>
            <a:ext cx="4572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16936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Shortlist land zones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63440" y="2944368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3 to 5 candidate areas for flagship museum, satellite museums and 2 to 4 smart cities.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68680" y="3849624"/>
            <a:ext cx="457200" cy="457200"/>
          </a:xfrm>
          <a:prstGeom prst="ellipse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977640"/>
            <a:ext cx="4572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508760" y="3849624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Launch feasibility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663440" y="387705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DPR, ESIA, heritage assessment, land study, PPP model, investment prospectus and implementation SOP.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868680" y="4782312"/>
            <a:ext cx="457200" cy="457200"/>
          </a:xfrm>
          <a:prstGeom prst="ellipse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910328"/>
            <a:ext cx="4572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782312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Mobilize partners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663440" y="4809744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 developers, investors, museums, universities, NGOs, tourism operators and donor/recovery partners.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 | TRANSFORMATION STORY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Syria Before and After the Program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143000"/>
            <a:ext cx="5074920" cy="4343400"/>
          </a:xfrm>
          <a:prstGeom prst="roundRect">
            <a:avLst>
              <a:gd name="adj" fmla="val 1684"/>
            </a:avLst>
          </a:prstGeom>
          <a:solidFill>
            <a:srgbClr val="F2E6DC"/>
          </a:solidFill>
          <a:ln w="12700">
            <a:solidFill>
              <a:srgbClr val="D4BFA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09360" y="1143000"/>
            <a:ext cx="5074920" cy="4343400"/>
          </a:xfrm>
          <a:prstGeom prst="roundRect">
            <a:avLst>
              <a:gd name="adj" fmla="val 1684"/>
            </a:avLst>
          </a:prstGeom>
          <a:solidFill>
            <a:srgbClr val="E6F1EE"/>
          </a:solidFill>
          <a:ln w="12700">
            <a:solidFill>
              <a:srgbClr val="BFDA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4173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A3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Today: Recovery Challenge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583680" y="14173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D7A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Future: Visible Transformation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234440" y="2011680"/>
            <a:ext cx="4206240" cy="2377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 memory remains fragmented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Heritage and public buildings need repair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Tourism confidence is weak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Youth need jobs and skills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Cities need planned infrastructure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720840" y="2011680"/>
            <a:ext cx="4206240" cy="2377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National landmark for peace and memory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city zones with housing and services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tourism routes and visitor economy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Construction, museum, service and SME jobs</a:t>
            </a:r>
            <a:endParaRPr lang="en-US" sz="1100" dirty="0"/>
          </a:p>
          <a:p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Investor-ready development platform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053328" y="1280160"/>
            <a:ext cx="0" cy="4114800"/>
          </a:xfrm>
          <a:prstGeom prst="line">
            <a:avLst/>
          </a:prstGeom>
          <a:noFill/>
          <a:ln w="25400">
            <a:solidFill>
              <a:srgbClr val="C9A66B"/>
            </a:solidFill>
            <a:prstDash val="solid"/>
            <a:headEnd type="none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 | NATIONAL IMPACT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Expected Benefits for Syria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49808" y="96012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960120"/>
            <a:ext cx="64008" cy="169164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124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Tourism &amp; global image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914400" y="149047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dignified, internationally visible destination for memory, culture, conferences and heritage routes.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4544568" y="96012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44568" y="960120"/>
            <a:ext cx="64008" cy="169164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1124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Employment &amp; skills</a:t>
            </a:r>
            <a:endParaRPr lang="en-US" sz="1120" dirty="0"/>
          </a:p>
        </p:txBody>
      </p:sp>
      <p:sp>
        <p:nvSpPr>
          <p:cNvPr id="12" name="Text 10"/>
          <p:cNvSpPr/>
          <p:nvPr/>
        </p:nvSpPr>
        <p:spPr>
          <a:xfrm>
            <a:off x="4709160" y="149047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Jobs in construction, museum operations, tourism, security, retail, restoration, transport and smart city services.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8339328" y="96012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339328" y="960120"/>
            <a:ext cx="64008" cy="169164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03920" y="1124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platform</a:t>
            </a:r>
            <a:endParaRPr lang="en-US" sz="1120" dirty="0"/>
          </a:p>
        </p:txBody>
      </p:sp>
      <p:sp>
        <p:nvSpPr>
          <p:cNvPr id="16" name="Text 14"/>
          <p:cNvSpPr/>
          <p:nvPr/>
        </p:nvSpPr>
        <p:spPr>
          <a:xfrm>
            <a:off x="8503920" y="149047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masterplans can attract PPP investors, developers, operators, donors and international partners.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749808" y="310896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" y="3108960"/>
            <a:ext cx="64008" cy="169164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32735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Community recovery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914400" y="363931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Programs for families, youth, training, SMEs and public spaces can support social rebuilding.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4544568" y="310896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44568" y="3108960"/>
            <a:ext cx="64008" cy="169164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09160" y="32735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Urban modernization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4709160" y="363931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Planned cities can pilot better housing, utilities, transport, digital governance and resilient infrastructure.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8339328" y="3108960"/>
            <a:ext cx="3401568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339328" y="3108960"/>
            <a:ext cx="64008" cy="169164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03920" y="327355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Peace diplomacy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8503920" y="3639312"/>
            <a:ext cx="3081528" cy="10332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museum of humanity can strengthen Syria’s message of reconciliation, stability and future cooperation.</a:t>
            </a:r>
            <a:endParaRPr lang="en-US" sz="88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| REVENUE ENGINE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Tourism, Culture and Visitor Economy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91440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project can become a full visitor ecosystem, not only a museum building.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13232" y="1993392"/>
            <a:ext cx="1920240" cy="1965960"/>
          </a:xfrm>
          <a:prstGeom prst="roundRect">
            <a:avLst>
              <a:gd name="adj" fmla="val 2381"/>
            </a:avLst>
          </a:prstGeom>
          <a:solidFill>
            <a:srgbClr val="1E2B42"/>
          </a:solidFill>
          <a:ln w="12700">
            <a:solidFill>
              <a:srgbClr val="3B4B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2578608"/>
            <a:ext cx="1609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International visitors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68680" y="315468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peace tourism, heritage tourism, education groups</a:t>
            </a:r>
            <a:endParaRPr lang="en-US" sz="740" dirty="0"/>
          </a:p>
        </p:txBody>
      </p:sp>
      <p:sp>
        <p:nvSpPr>
          <p:cNvPr id="10" name="Shape 8"/>
          <p:cNvSpPr/>
          <p:nvPr/>
        </p:nvSpPr>
        <p:spPr>
          <a:xfrm>
            <a:off x="2651760" y="2962656"/>
            <a:ext cx="301752" cy="0"/>
          </a:xfrm>
          <a:prstGeom prst="line">
            <a:avLst/>
          </a:prstGeom>
          <a:noFill/>
          <a:ln w="1905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999232" y="1993392"/>
            <a:ext cx="1920240" cy="1965960"/>
          </a:xfrm>
          <a:prstGeom prst="roundRect">
            <a:avLst>
              <a:gd name="adj" fmla="val 2381"/>
            </a:avLst>
          </a:prstGeom>
          <a:solidFill>
            <a:srgbClr val="1E2B42"/>
          </a:solidFill>
          <a:ln w="12700">
            <a:solidFill>
              <a:srgbClr val="3B4B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154680" y="2578608"/>
            <a:ext cx="1609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Museum district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154680" y="315468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tickets, exhibitions, archive center, events, conferences</a:t>
            </a:r>
            <a:endParaRPr lang="en-US" sz="740" dirty="0"/>
          </a:p>
        </p:txBody>
      </p:sp>
      <p:sp>
        <p:nvSpPr>
          <p:cNvPr id="15" name="Shape 13"/>
          <p:cNvSpPr/>
          <p:nvPr/>
        </p:nvSpPr>
        <p:spPr>
          <a:xfrm>
            <a:off x="4937760" y="2962656"/>
            <a:ext cx="301752" cy="0"/>
          </a:xfrm>
          <a:prstGeom prst="line">
            <a:avLst/>
          </a:prstGeom>
          <a:noFill/>
          <a:ln w="1905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285232" y="1993392"/>
            <a:ext cx="1920240" cy="1965960"/>
          </a:xfrm>
          <a:prstGeom prst="roundRect">
            <a:avLst>
              <a:gd name="adj" fmla="val 2381"/>
            </a:avLst>
          </a:prstGeom>
          <a:solidFill>
            <a:srgbClr val="1E2B42"/>
          </a:solidFill>
          <a:ln w="12700">
            <a:solidFill>
              <a:srgbClr val="3B4B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4068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40680" y="2578608"/>
            <a:ext cx="1609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City services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40680" y="315468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hotels, restaurants, transport, retail, local markets</a:t>
            </a:r>
            <a:endParaRPr lang="en-US" sz="740" dirty="0"/>
          </a:p>
        </p:txBody>
      </p:sp>
      <p:sp>
        <p:nvSpPr>
          <p:cNvPr id="20" name="Shape 18"/>
          <p:cNvSpPr/>
          <p:nvPr/>
        </p:nvSpPr>
        <p:spPr>
          <a:xfrm>
            <a:off x="7223760" y="2962656"/>
            <a:ext cx="301752" cy="0"/>
          </a:xfrm>
          <a:prstGeom prst="line">
            <a:avLst/>
          </a:prstGeom>
          <a:noFill/>
          <a:ln w="1905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571232" y="1993392"/>
            <a:ext cx="1920240" cy="1965960"/>
          </a:xfrm>
          <a:prstGeom prst="roundRect">
            <a:avLst>
              <a:gd name="adj" fmla="val 2381"/>
            </a:avLst>
          </a:prstGeom>
          <a:solidFill>
            <a:srgbClr val="1E2B42"/>
          </a:solidFill>
          <a:ln w="12700">
            <a:solidFill>
              <a:srgbClr val="3B4B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2668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726680" y="2578608"/>
            <a:ext cx="1609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Local businesses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7726680" y="315468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crafts, guides, SMEs, restoration workshops, food, logistics</a:t>
            </a:r>
            <a:endParaRPr lang="en-US" sz="740" dirty="0"/>
          </a:p>
        </p:txBody>
      </p:sp>
      <p:sp>
        <p:nvSpPr>
          <p:cNvPr id="25" name="Shape 23"/>
          <p:cNvSpPr/>
          <p:nvPr/>
        </p:nvSpPr>
        <p:spPr>
          <a:xfrm>
            <a:off x="9509760" y="2962656"/>
            <a:ext cx="301752" cy="0"/>
          </a:xfrm>
          <a:prstGeom prst="line">
            <a:avLst/>
          </a:prstGeom>
          <a:noFill/>
          <a:ln w="1905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857232" y="1993392"/>
            <a:ext cx="1920240" cy="1965960"/>
          </a:xfrm>
          <a:prstGeom prst="roundRect">
            <a:avLst>
              <a:gd name="adj" fmla="val 2381"/>
            </a:avLst>
          </a:prstGeom>
          <a:solidFill>
            <a:srgbClr val="1E2B42"/>
          </a:solidFill>
          <a:ln w="12700">
            <a:solidFill>
              <a:srgbClr val="3B4B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01268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012680" y="2578608"/>
            <a:ext cx="16093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Social impact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10012680" y="3154680"/>
            <a:ext cx="1600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family support, youth training, memorial programs, community grants</a:t>
            </a:r>
            <a:endParaRPr lang="en-US" sz="740" dirty="0"/>
          </a:p>
        </p:txBody>
      </p:sp>
      <p:sp>
        <p:nvSpPr>
          <p:cNvPr id="30" name="Text 28"/>
          <p:cNvSpPr/>
          <p:nvPr/>
        </p:nvSpPr>
        <p:spPr>
          <a:xfrm>
            <a:off x="960120" y="5074920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 can be reinvested into museum operations, preservation, training and community recovery funds.</a:t>
            </a:r>
            <a:endParaRPr lang="en-US" sz="1220" dirty="0"/>
          </a:p>
        </p:txBody>
      </p:sp>
      <p:sp>
        <p:nvSpPr>
          <p:cNvPr id="31" name="Text 29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 | PEOPLE BENEFIT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Employment and Skills Program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686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project should be designed as a job-creation platform from day one.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868680" y="1508760"/>
            <a:ext cx="10515600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78992" y="1746504"/>
            <a:ext cx="868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2148840" y="1691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Planning jobs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51960" y="1719072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surveyors, architects, historians, legal, engineering, finance, community engagement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868680" y="2560320"/>
            <a:ext cx="10515600" cy="749808"/>
          </a:xfrm>
          <a:prstGeom prst="roundRect">
            <a:avLst>
              <a:gd name="adj" fmla="val 6098"/>
            </a:avLst>
          </a:prstGeom>
          <a:solidFill>
            <a:srgbClr val="F6F1E9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78992" y="2798064"/>
            <a:ext cx="868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D7A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2148840" y="27432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Construction jobs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51960" y="2770632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contractors, building trades, infrastructure, landscaping, utilities, safety, site logistics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868680" y="3611880"/>
            <a:ext cx="10515600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78992" y="3849624"/>
            <a:ext cx="868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8A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148840" y="379476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Operations jobs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251960" y="3822192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curators, guides, security, maintenance, hospitality, retail, events, digital archive teams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868680" y="4663440"/>
            <a:ext cx="10515600" cy="749808"/>
          </a:xfrm>
          <a:prstGeom prst="roundRect">
            <a:avLst>
              <a:gd name="adj" fmla="val 6098"/>
            </a:avLst>
          </a:prstGeom>
          <a:solidFill>
            <a:srgbClr val="F6F1E9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78992" y="4901184"/>
            <a:ext cx="868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148840" y="484632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Long-term economy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251960" y="4873752"/>
            <a:ext cx="6675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SMEs, tourism operators, restaurants, transport, restoration workshops, education and training</a:t>
            </a:r>
            <a:endParaRPr lang="en-US" sz="92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| PROPOSAL SUMMARY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Executive Positioning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49808" y="960120"/>
            <a:ext cx="73152" cy="123444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987552"/>
            <a:ext cx="10469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i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This is not a museum to celebrate war. It is a national platform to preserve memory, honour people, teach peace and support rebuilding.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78408" y="1993392"/>
            <a:ext cx="104698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9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positioning statement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49808" y="2542032"/>
            <a:ext cx="5102352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" y="2542032"/>
            <a:ext cx="64008" cy="105156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706624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Flagship Museum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14400" y="3072384"/>
            <a:ext cx="4782312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landmark “live” war and peace museum combining preserved sites, immersive storytelling, digital archives, education and remembrance.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6327648" y="2542032"/>
            <a:ext cx="5102352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27648" y="2542032"/>
            <a:ext cx="64008" cy="105156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2240" y="2706624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Museum Network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92240" y="3072384"/>
            <a:ext cx="4782312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to 4 museum locations across Syria, with the first and largest positioned as a global destination for remembrance and peace tourism.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749808" y="3959352"/>
            <a:ext cx="5102352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9808" y="3959352"/>
            <a:ext cx="64008" cy="105156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123944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Smart Cities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489704"/>
            <a:ext cx="4782312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to 4 planned smart cities near selected development zones, scaled as 10×10 km, 20×20 km or 30×30 km based on feasibility.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6327648" y="3959352"/>
            <a:ext cx="5102352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327648" y="3959352"/>
            <a:ext cx="64008" cy="105156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92240" y="4123944"/>
            <a:ext cx="4782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Country Program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492240" y="4489704"/>
            <a:ext cx="4782312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wider national development program combining housing, infrastructure, investment, jobs, tourism, heritage and public services.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 | PPP / EPC / BOT OPTIONS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and Delivery Model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6868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flexible delivery structure can invite government, investors, developers, operators and international partners.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49808" y="150876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508760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67335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Government role</a:t>
            </a:r>
            <a:endParaRPr lang="en-US" sz="1180" dirty="0"/>
          </a:p>
        </p:txBody>
      </p:sp>
      <p:sp>
        <p:nvSpPr>
          <p:cNvPr id="9" name="Text 7"/>
          <p:cNvSpPr/>
          <p:nvPr/>
        </p:nvSpPr>
        <p:spPr>
          <a:xfrm>
            <a:off x="914400" y="2039112"/>
            <a:ext cx="475488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Land allocation, approvals, inter-ministerial coordination, security clearance, heritage protection and policy support.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6236208" y="150876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36208" y="1508760"/>
            <a:ext cx="64008" cy="14173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167335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Private sector role</a:t>
            </a:r>
            <a:endParaRPr lang="en-US" sz="1180" dirty="0"/>
          </a:p>
        </p:txBody>
      </p:sp>
      <p:sp>
        <p:nvSpPr>
          <p:cNvPr id="13" name="Text 11"/>
          <p:cNvSpPr/>
          <p:nvPr/>
        </p:nvSpPr>
        <p:spPr>
          <a:xfrm>
            <a:off x="6400800" y="2039112"/>
            <a:ext cx="475488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Financing, design, construction, operations, hospitality, technology, retail and smart infrastructure delivery.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49808" y="338328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" y="3383280"/>
            <a:ext cx="64008" cy="14173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54787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International partner role</a:t>
            </a:r>
            <a:endParaRPr lang="en-US" sz="1180" dirty="0"/>
          </a:p>
        </p:txBody>
      </p:sp>
      <p:sp>
        <p:nvSpPr>
          <p:cNvPr id="17" name="Text 15"/>
          <p:cNvSpPr/>
          <p:nvPr/>
        </p:nvSpPr>
        <p:spPr>
          <a:xfrm>
            <a:off x="914400" y="3913632"/>
            <a:ext cx="475488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Museum expertise, heritage restoration, education, training, donor/recovery support and global promotion.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236208" y="3383280"/>
            <a:ext cx="5074920" cy="1417320"/>
          </a:xfrm>
          <a:prstGeom prst="roundRect">
            <a:avLst>
              <a:gd name="adj" fmla="val 3871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36208" y="3383280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0" y="354787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Possible structures</a:t>
            </a:r>
            <a:endParaRPr lang="en-US" sz="1180" dirty="0"/>
          </a:p>
        </p:txBody>
      </p:sp>
      <p:sp>
        <p:nvSpPr>
          <p:cNvPr id="21" name="Text 19"/>
          <p:cNvSpPr/>
          <p:nvPr/>
        </p:nvSpPr>
        <p:spPr>
          <a:xfrm>
            <a:off x="6400800" y="3913632"/>
            <a:ext cx="475488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PPP, EPC, EPCF, BOT/BOOT, concession model, special development authority or special purpose vehicle.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 | PHASING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Implementation Roadmap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77240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3EBDD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0–90 days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approval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923544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Vision deck, government briefing, MoU, steering committee, data room.</a:t>
            </a:r>
            <a:endParaRPr lang="en-US" sz="740" dirty="0"/>
          </a:p>
        </p:txBody>
      </p:sp>
      <p:sp>
        <p:nvSpPr>
          <p:cNvPr id="9" name="Shape 7"/>
          <p:cNvSpPr/>
          <p:nvPr/>
        </p:nvSpPr>
        <p:spPr>
          <a:xfrm>
            <a:off x="2368296" y="3429000"/>
            <a:ext cx="219456" cy="0"/>
          </a:xfrm>
          <a:prstGeom prst="line">
            <a:avLst/>
          </a:prstGeom>
          <a:noFill/>
          <a:ln w="1270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642616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FFFFF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34056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7A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3–6 months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752344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Feasibility launch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2788920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Land shortlist, technical studies, heritage/security review, initial masterplan.</a:t>
            </a:r>
            <a:endParaRPr lang="en-US" sz="740" dirty="0"/>
          </a:p>
        </p:txBody>
      </p:sp>
      <p:sp>
        <p:nvSpPr>
          <p:cNvPr id="14" name="Shape 12"/>
          <p:cNvSpPr/>
          <p:nvPr/>
        </p:nvSpPr>
        <p:spPr>
          <a:xfrm>
            <a:off x="4233672" y="3429000"/>
            <a:ext cx="219456" cy="0"/>
          </a:xfrm>
          <a:prstGeom prst="line">
            <a:avLst/>
          </a:prstGeom>
          <a:noFill/>
          <a:ln w="1270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4507992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3EBDD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99432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3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6–12 months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617720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DPR + investment pack</a:t>
            </a:r>
            <a:endParaRPr lang="en-US" sz="1120" dirty="0"/>
          </a:p>
        </p:txBody>
      </p:sp>
      <p:sp>
        <p:nvSpPr>
          <p:cNvPr id="18" name="Text 16"/>
          <p:cNvSpPr/>
          <p:nvPr/>
        </p:nvSpPr>
        <p:spPr>
          <a:xfrm>
            <a:off x="4654296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Detailed project report, PPP model, ESIA, capex/opex, investor roadshow.</a:t>
            </a:r>
            <a:endParaRPr lang="en-US" sz="740" dirty="0"/>
          </a:p>
        </p:txBody>
      </p:sp>
      <p:sp>
        <p:nvSpPr>
          <p:cNvPr id="19" name="Shape 17"/>
          <p:cNvSpPr/>
          <p:nvPr/>
        </p:nvSpPr>
        <p:spPr>
          <a:xfrm>
            <a:off x="6099048" y="3429000"/>
            <a:ext cx="219456" cy="0"/>
          </a:xfrm>
          <a:prstGeom prst="line">
            <a:avLst/>
          </a:prstGeom>
          <a:noFill/>
          <a:ln w="1270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6373368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FFFFF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64808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12–24 months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83096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Phase 1 works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6519672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memorial center, archive program, site preparation, enabling infrastructure.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7964424" y="3429000"/>
            <a:ext cx="219456" cy="0"/>
          </a:xfrm>
          <a:prstGeom prst="line">
            <a:avLst/>
          </a:prstGeom>
          <a:noFill/>
          <a:ln w="1270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8238744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3EBDD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0184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7A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24–60 months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348472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Flagship delivery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8385048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Museum district, first smart city phase, hotels/retail, training and operations launch.</a:t>
            </a:r>
            <a:endParaRPr lang="en-US" sz="740" dirty="0"/>
          </a:p>
        </p:txBody>
      </p:sp>
      <p:sp>
        <p:nvSpPr>
          <p:cNvPr id="29" name="Shape 27"/>
          <p:cNvSpPr/>
          <p:nvPr/>
        </p:nvSpPr>
        <p:spPr>
          <a:xfrm>
            <a:off x="9829800" y="3429000"/>
            <a:ext cx="219456" cy="0"/>
          </a:xfrm>
          <a:prstGeom prst="line">
            <a:avLst/>
          </a:prstGeom>
          <a:noFill/>
          <a:ln w="12700">
            <a:solidFill>
              <a:srgbClr val="C9A66B"/>
            </a:solidFill>
            <a:prstDash val="solid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10104120" y="1325880"/>
            <a:ext cx="1572768" cy="4251960"/>
          </a:xfrm>
          <a:prstGeom prst="roundRect">
            <a:avLst>
              <a:gd name="adj" fmla="val 2907"/>
            </a:avLst>
          </a:prstGeom>
          <a:solidFill>
            <a:srgbClr val="FFFFFF"/>
          </a:solidFill>
          <a:ln w="12700">
            <a:solidFill>
              <a:srgbClr val="DCCDB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195560" y="1627632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A3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5–10 years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0213848" y="2331720"/>
            <a:ext cx="13533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scale-up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10250424" y="3154680"/>
            <a:ext cx="1280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 museums, additional smart cities, tourism corridors and full national program.</a:t>
            </a:r>
            <a:endParaRPr lang="en-US" sz="740" dirty="0"/>
          </a:p>
        </p:txBody>
      </p:sp>
      <p:sp>
        <p:nvSpPr>
          <p:cNvPr id="34" name="Text 32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 | OPERATING FRAMEWORK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Governance, SOP and Controls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6868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next stage should convert the concept into a controlled delivery program.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49808" y="14173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417320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5819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Steering committee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19476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Government, project sponsor, technical experts, heritage authority, tourism, planning, finance and security.</a:t>
            </a:r>
            <a:endParaRPr lang="en-US" sz="840" dirty="0"/>
          </a:p>
        </p:txBody>
      </p:sp>
      <p:sp>
        <p:nvSpPr>
          <p:cNvPr id="10" name="Shape 8"/>
          <p:cNvSpPr/>
          <p:nvPr/>
        </p:nvSpPr>
        <p:spPr>
          <a:xfrm>
            <a:off x="4544568" y="14173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44568" y="1417320"/>
            <a:ext cx="64008" cy="14173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5819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Museum ethics board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709160" y="19476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rights, oral history, survivor consent, child protection, archival policy and exhibit review.</a:t>
            </a:r>
            <a:endParaRPr lang="en-US" sz="840" dirty="0"/>
          </a:p>
        </p:txBody>
      </p:sp>
      <p:sp>
        <p:nvSpPr>
          <p:cNvPr id="14" name="Shape 12"/>
          <p:cNvSpPr/>
          <p:nvPr/>
        </p:nvSpPr>
        <p:spPr>
          <a:xfrm>
            <a:off x="8339328" y="14173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9328" y="1417320"/>
            <a:ext cx="64008" cy="14173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0" y="15819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Delivery PMO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503920" y="19476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Schedule, budget, procurement, quality, risk, reporting, approvals and contractor management.</a:t>
            </a:r>
            <a:endParaRPr lang="en-US" sz="840" dirty="0"/>
          </a:p>
        </p:txBody>
      </p:sp>
      <p:sp>
        <p:nvSpPr>
          <p:cNvPr id="18" name="Shape 16"/>
          <p:cNvSpPr/>
          <p:nvPr/>
        </p:nvSpPr>
        <p:spPr>
          <a:xfrm>
            <a:off x="749808" y="32461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9808" y="3246120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3410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Community forum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14400" y="37764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Families, local leaders, youth, SMEs and civil society feedback to ensure local benefit and trust.</a:t>
            </a:r>
            <a:endParaRPr lang="en-US" sz="840" dirty="0"/>
          </a:p>
        </p:txBody>
      </p:sp>
      <p:sp>
        <p:nvSpPr>
          <p:cNvPr id="22" name="Shape 20"/>
          <p:cNvSpPr/>
          <p:nvPr/>
        </p:nvSpPr>
        <p:spPr>
          <a:xfrm>
            <a:off x="4544568" y="32461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44568" y="3246120"/>
            <a:ext cx="64008" cy="14173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09160" y="3410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Investment office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709160" y="37764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Investor pipeline, PPP documentation, due diligence, partner selection and transparency controls.</a:t>
            </a:r>
            <a:endParaRPr lang="en-US" sz="840" dirty="0"/>
          </a:p>
        </p:txBody>
      </p:sp>
      <p:sp>
        <p:nvSpPr>
          <p:cNvPr id="26" name="Shape 24"/>
          <p:cNvSpPr/>
          <p:nvPr/>
        </p:nvSpPr>
        <p:spPr>
          <a:xfrm>
            <a:off x="8339328" y="3246120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339328" y="3246120"/>
            <a:ext cx="64008" cy="14173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03920" y="3410712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Operations company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503920" y="3776472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Museum management, ticketing, events, archive, training, retail, maintenance and visitor experience.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 | RESPONSIBLE DEVELOPMENT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Key Risks and Safeguards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49808" y="96012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9808" y="960120"/>
            <a:ext cx="64008" cy="100584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12471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Political sensitivity</a:t>
            </a:r>
            <a:endParaRPr lang="en-US" sz="1080" dirty="0"/>
          </a:p>
        </p:txBody>
      </p:sp>
      <p:sp>
        <p:nvSpPr>
          <p:cNvPr id="8" name="Text 6"/>
          <p:cNvSpPr/>
          <p:nvPr/>
        </p:nvSpPr>
        <p:spPr>
          <a:xfrm>
            <a:off x="914400" y="149047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humanitarian, non-political positioning; create inclusive advisory and ethics review.</a:t>
            </a:r>
            <a:endParaRPr lang="en-US" sz="820" dirty="0"/>
          </a:p>
        </p:txBody>
      </p:sp>
      <p:sp>
        <p:nvSpPr>
          <p:cNvPr id="9" name="Shape 7"/>
          <p:cNvSpPr/>
          <p:nvPr/>
        </p:nvSpPr>
        <p:spPr>
          <a:xfrm>
            <a:off x="6254496" y="96012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54496" y="960120"/>
            <a:ext cx="64008" cy="100584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19088" y="112471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Trauma and dignity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6419088" y="149047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consent-led storytelling, family protection, child-sensitive content and mental-health-informed design.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749808" y="237744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2377440"/>
            <a:ext cx="64008" cy="100584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254203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Security and hazards</a:t>
            </a:r>
            <a:endParaRPr lang="en-US" sz="1080" dirty="0"/>
          </a:p>
        </p:txBody>
      </p:sp>
      <p:sp>
        <p:nvSpPr>
          <p:cNvPr id="16" name="Text 14"/>
          <p:cNvSpPr/>
          <p:nvPr/>
        </p:nvSpPr>
        <p:spPr>
          <a:xfrm>
            <a:off x="914400" y="290779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site clearance, risk certification, controlled routes, emergency response and insurance.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6254496" y="237744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54496" y="2377440"/>
            <a:ext cx="64008" cy="100584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254203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Heritage integrity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6419088" y="290779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heritage experts, conservation standards and no-build buffers around protected assets.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749808" y="379476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9808" y="3794760"/>
            <a:ext cx="64008" cy="100584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95935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Land and community impact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914400" y="432511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displacement; use clear land titles; create community benefit agreements.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6254496" y="3794760"/>
            <a:ext cx="5074920" cy="1005840"/>
          </a:xfrm>
          <a:prstGeom prst="roundRect">
            <a:avLst>
              <a:gd name="adj" fmla="val 5455"/>
            </a:avLst>
          </a:prstGeom>
          <a:solidFill>
            <a:srgbClr val="1E2B42"/>
          </a:solidFill>
          <a:ln w="12700">
            <a:solidFill>
              <a:srgbClr val="38465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54496" y="3794760"/>
            <a:ext cx="64008" cy="100584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19088" y="395935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Financial sustainability</a:t>
            </a:r>
            <a:endParaRPr lang="en-US" sz="1080" dirty="0"/>
          </a:p>
        </p:txBody>
      </p:sp>
      <p:sp>
        <p:nvSpPr>
          <p:cNvPr id="28" name="Text 26"/>
          <p:cNvSpPr/>
          <p:nvPr/>
        </p:nvSpPr>
        <p:spPr>
          <a:xfrm>
            <a:off x="6419088" y="4325112"/>
            <a:ext cx="47548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capex, diversify revenue, separate social funds, and create transparent PPP governance.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dusk_architectural_scene_a_mo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828">
              <a:alpha val="56000"/>
            </a:srgbClr>
          </a:solidFill>
          <a:ln w="12700">
            <a:solidFill>
              <a:srgbClr val="0E1828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NEXT STEPS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896112"/>
            <a:ext cx="9966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Concept Presentation to Government Proposal Package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822960" y="1746504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417320" y="169164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Finalize this presentation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4572000" y="1728216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Government-ready deck with visuals, narrative and strategic positioning.</a:t>
            </a:r>
            <a:endParaRPr lang="en-US" sz="880" dirty="0"/>
          </a:p>
        </p:txBody>
      </p:sp>
      <p:sp>
        <p:nvSpPr>
          <p:cNvPr id="9" name="Text 6"/>
          <p:cNvSpPr/>
          <p:nvPr/>
        </p:nvSpPr>
        <p:spPr>
          <a:xfrm>
            <a:off x="822960" y="2459736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417320" y="2404872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Prepare concept website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0" y="2441448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Public-facing story, partner portal, project zones, visitor vision and inquiry forms.</a:t>
            </a:r>
            <a:endParaRPr lang="en-US" sz="880" dirty="0"/>
          </a:p>
        </p:txBody>
      </p:sp>
      <p:sp>
        <p:nvSpPr>
          <p:cNvPr id="12" name="Text 9"/>
          <p:cNvSpPr/>
          <p:nvPr/>
        </p:nvSpPr>
        <p:spPr>
          <a:xfrm>
            <a:off x="822960" y="3172968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417320" y="3118104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Create detailed project report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572000" y="3154680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DPR with scope, site logic, capital phases, revenue model, social impact and governance.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822960" y="3886200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417320" y="3831336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Develop feasibility study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572000" y="3867912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Technical, financial, environmental, heritage, security and legal due diligence.</a:t>
            </a:r>
            <a:endParaRPr lang="en-US" sz="880" dirty="0"/>
          </a:p>
        </p:txBody>
      </p:sp>
      <p:sp>
        <p:nvSpPr>
          <p:cNvPr id="18" name="Text 15"/>
          <p:cNvSpPr/>
          <p:nvPr/>
        </p:nvSpPr>
        <p:spPr>
          <a:xfrm>
            <a:off x="822960" y="4599432"/>
            <a:ext cx="411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417320" y="4544568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Write SOP &amp; implementation plan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4572000" y="4581144"/>
            <a:ext cx="6035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PMO, approvals, museum ethics, procurement, construction, operations and reporting.</a:t>
            </a:r>
            <a:endParaRPr lang="en-US" sz="880" dirty="0"/>
          </a:p>
        </p:txBody>
      </p:sp>
      <p:sp>
        <p:nvSpPr>
          <p:cNvPr id="21" name="Text 18"/>
          <p:cNvSpPr/>
          <p:nvPr/>
        </p:nvSpPr>
        <p:spPr>
          <a:xfrm>
            <a:off x="822960" y="55778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7D3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Recommended government meeting title: “Syria Live War Museum &amp; Smart City Development Program: Memory, Peace and National Recovery.”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aerial_overview_scene_of_a_futu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828">
              <a:alpha val="68000"/>
            </a:srgbClr>
          </a:solidFill>
          <a:ln w="12700">
            <a:solidFill>
              <a:srgbClr val="0E1828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 VISION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1024128"/>
            <a:ext cx="8138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Syria Can Become a Global Symbol of Peaceful Rebuilding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2011680"/>
            <a:ext cx="79552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Syria Live War Museum remembers what was lost. The Syria Smart City Development Program builds what comes next.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85800" y="4937760"/>
            <a:ext cx="7863840" cy="658368"/>
          </a:xfrm>
          <a:prstGeom prst="roundRect">
            <a:avLst>
              <a:gd name="adj" fmla="val 8333"/>
            </a:avLst>
          </a:prstGeom>
          <a:solidFill>
            <a:srgbClr val="0E1828">
              <a:alpha val="90000"/>
            </a:srgbClr>
          </a:solidFill>
          <a:ln w="12700">
            <a:solidFill>
              <a:srgbClr val="C9A66B">
                <a:alpha val="8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5166360"/>
            <a:ext cx="7223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Remember the Past  •  Build Peace  •  Rebuild Syria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APPENDIX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Source Notes and Due-Diligence Basis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2296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public references used to frame the context of the concept. Final project figures must be validated through official feasibility studies and government data.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49808" y="1234440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234440"/>
            <a:ext cx="64008" cy="475488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399032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World Bank, 21 Oct 2025</a:t>
            </a:r>
            <a:endParaRPr lang="en-US" sz="880" dirty="0"/>
          </a:p>
        </p:txBody>
      </p:sp>
      <p:sp>
        <p:nvSpPr>
          <p:cNvPr id="9" name="Text 7"/>
          <p:cNvSpPr/>
          <p:nvPr/>
        </p:nvSpPr>
        <p:spPr>
          <a:xfrm>
            <a:off x="914400" y="1764792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Syria’s Post-Conflict Reconstruction Costs Estimated at $216 billion; direct damage assessed at $108 billion; Aleppo, Rif Dimashq and Homs among the most affected governorates.</a:t>
            </a:r>
            <a:endParaRPr lang="en-US" sz="640" dirty="0"/>
          </a:p>
        </p:txBody>
      </p:sp>
      <p:sp>
        <p:nvSpPr>
          <p:cNvPr id="10" name="Shape 8"/>
          <p:cNvSpPr/>
          <p:nvPr/>
        </p:nvSpPr>
        <p:spPr>
          <a:xfrm>
            <a:off x="749808" y="1892808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49808" y="1892808"/>
            <a:ext cx="64008" cy="475488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057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UNESCO Syria page, updated 11 May 2023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914400" y="2423160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Forty museums across Syria suffered directly or indirectly from the war.</a:t>
            </a:r>
            <a:endParaRPr lang="en-US" sz="640" dirty="0"/>
          </a:p>
        </p:txBody>
      </p:sp>
      <p:sp>
        <p:nvSpPr>
          <p:cNvPr id="14" name="Shape 12"/>
          <p:cNvSpPr/>
          <p:nvPr/>
        </p:nvSpPr>
        <p:spPr>
          <a:xfrm>
            <a:off x="749808" y="2551176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" y="2551176"/>
            <a:ext cx="64008" cy="475488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2715768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UNESCO World Heritage Centre, 20 Jun 2013</a:t>
            </a:r>
            <a:endParaRPr lang="en-US" sz="880" dirty="0"/>
          </a:p>
        </p:txBody>
      </p:sp>
      <p:sp>
        <p:nvSpPr>
          <p:cNvPr id="17" name="Text 15"/>
          <p:cNvSpPr/>
          <p:nvPr/>
        </p:nvSpPr>
        <p:spPr>
          <a:xfrm>
            <a:off x="914400" y="3081528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Syrian World Heritage sites were placed on the List of World Heritage in Danger.</a:t>
            </a:r>
            <a:endParaRPr lang="en-US" sz="640" dirty="0"/>
          </a:p>
        </p:txBody>
      </p:sp>
      <p:sp>
        <p:nvSpPr>
          <p:cNvPr id="18" name="Shape 16"/>
          <p:cNvSpPr/>
          <p:nvPr/>
        </p:nvSpPr>
        <p:spPr>
          <a:xfrm>
            <a:off x="749808" y="3209544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9808" y="3209544"/>
            <a:ext cx="64008" cy="475488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3374136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UNESCO Aleppo emergency assessment, 19 Jan 2017</a:t>
            </a:r>
            <a:endParaRPr lang="en-US" sz="880" dirty="0"/>
          </a:p>
        </p:txBody>
      </p:sp>
      <p:sp>
        <p:nvSpPr>
          <p:cNvPr id="21" name="Text 19"/>
          <p:cNvSpPr/>
          <p:nvPr/>
        </p:nvSpPr>
        <p:spPr>
          <a:xfrm>
            <a:off x="914400" y="3739896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Preliminary assessment found approximately 60% of the old city of Aleppo severely damaged and 30% totally destroyed.</a:t>
            </a:r>
            <a:endParaRPr lang="en-US" sz="640" dirty="0"/>
          </a:p>
        </p:txBody>
      </p:sp>
      <p:sp>
        <p:nvSpPr>
          <p:cNvPr id="22" name="Shape 20"/>
          <p:cNvSpPr/>
          <p:nvPr/>
        </p:nvSpPr>
        <p:spPr>
          <a:xfrm>
            <a:off x="749808" y="3867912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9808" y="3867912"/>
            <a:ext cx="64008" cy="475488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4032504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European Commission, 11 May 2026</a:t>
            </a:r>
            <a:endParaRPr lang="en-US" sz="880" dirty="0"/>
          </a:p>
        </p:txBody>
      </p:sp>
      <p:sp>
        <p:nvSpPr>
          <p:cNvPr id="25" name="Text 23"/>
          <p:cNvSpPr/>
          <p:nvPr/>
        </p:nvSpPr>
        <p:spPr>
          <a:xfrm>
            <a:off x="914400" y="4398264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EU announced 2026–2027 package blending socio-economic recovery programs with humanitarian aid and long-term reconstruction engagement.</a:t>
            </a:r>
            <a:endParaRPr lang="en-US" sz="640" dirty="0"/>
          </a:p>
        </p:txBody>
      </p:sp>
      <p:sp>
        <p:nvSpPr>
          <p:cNvPr id="26" name="Shape 24"/>
          <p:cNvSpPr/>
          <p:nvPr/>
        </p:nvSpPr>
        <p:spPr>
          <a:xfrm>
            <a:off x="749808" y="4526280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49808" y="4526280"/>
            <a:ext cx="64008" cy="475488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" y="4690872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Reuters, 16 Jun 2026 / 18 May 2026</a:t>
            </a:r>
            <a:endParaRPr lang="en-US" sz="880" dirty="0"/>
          </a:p>
        </p:txBody>
      </p:sp>
      <p:sp>
        <p:nvSpPr>
          <p:cNvPr id="29" name="Text 27"/>
          <p:cNvSpPr/>
          <p:nvPr/>
        </p:nvSpPr>
        <p:spPr>
          <a:xfrm>
            <a:off x="914400" y="5056632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Recent reporting on renewed investment and sanctions-easing context, including energy recovery and EU engagement.</a:t>
            </a:r>
            <a:endParaRPr lang="en-US" sz="640" dirty="0"/>
          </a:p>
        </p:txBody>
      </p:sp>
      <p:sp>
        <p:nvSpPr>
          <p:cNvPr id="30" name="Shape 28"/>
          <p:cNvSpPr/>
          <p:nvPr/>
        </p:nvSpPr>
        <p:spPr>
          <a:xfrm>
            <a:off x="749808" y="5184648"/>
            <a:ext cx="10652760" cy="475488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49808" y="5184648"/>
            <a:ext cx="64008" cy="475488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4400" y="534924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IMF Connect Governor Talk, Oct 2025</a:t>
            </a:r>
            <a:endParaRPr lang="en-US" sz="880" dirty="0"/>
          </a:p>
        </p:txBody>
      </p:sp>
      <p:sp>
        <p:nvSpPr>
          <p:cNvPr id="33" name="Text 31"/>
          <p:cNvSpPr/>
          <p:nvPr/>
        </p:nvSpPr>
        <p:spPr>
          <a:xfrm>
            <a:off x="914400" y="5715000"/>
            <a:ext cx="10332720" cy="-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Syria authorities described private-sector-led reconstruction, investment incentives, single-window investment authority and recovery structures.</a:t>
            </a:r>
            <a:endParaRPr lang="en-US" sz="640" dirty="0"/>
          </a:p>
        </p:txBody>
      </p:sp>
      <p:sp>
        <p:nvSpPr>
          <p:cNvPr id="34" name="Text 32"/>
          <p:cNvSpPr/>
          <p:nvPr/>
        </p:nvSpPr>
        <p:spPr>
          <a:xfrm>
            <a:off x="841248" y="6190488"/>
            <a:ext cx="10469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8A3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Disclaimer: This is a concept proposal for discussion. It is not a final feasibility study, investment solicitation, technical design, legal opinion or site approval.</a:t>
            </a:r>
            <a:endParaRPr lang="en-US" sz="740" dirty="0"/>
          </a:p>
        </p:txBody>
      </p:sp>
      <p:sp>
        <p:nvSpPr>
          <p:cNvPr id="35" name="Text 33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 and due diligence | Syria Live War Museum + Smart City Development Program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| STRATEGIC CONTEXT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Project Matters Now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950976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Syria’s recovery needs more than construction. It needs memory, trust, jobs, investment, tourism and a visible national vision.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749808" y="1828800"/>
            <a:ext cx="3520440" cy="2240280"/>
          </a:xfrm>
          <a:prstGeom prst="roundRect">
            <a:avLst>
              <a:gd name="adj" fmla="val 2449"/>
            </a:avLst>
          </a:prstGeom>
          <a:solidFill>
            <a:srgbClr val="1E2B42"/>
          </a:solidFill>
          <a:ln w="12700">
            <a:solidFill>
              <a:srgbClr val="3E4B6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828800"/>
            <a:ext cx="64008" cy="224028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99339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Memory &amp; dignity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914400" y="2359152"/>
            <a:ext cx="3200400" cy="1581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place where Syrian stories are preserved with respect, without political glorification or exploitation.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4636008" y="1828800"/>
            <a:ext cx="3520440" cy="2240280"/>
          </a:xfrm>
          <a:prstGeom prst="roundRect">
            <a:avLst>
              <a:gd name="adj" fmla="val 2449"/>
            </a:avLst>
          </a:prstGeom>
          <a:solidFill>
            <a:srgbClr val="1E2B42"/>
          </a:solidFill>
          <a:ln w="12700">
            <a:solidFill>
              <a:srgbClr val="3E4B6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36008" y="1828800"/>
            <a:ext cx="64008" cy="224028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99339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Peace education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800600" y="2359152"/>
            <a:ext cx="3200400" cy="1581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future generations and international visitors the human cost of conflict and the value of peace.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8522208" y="1828800"/>
            <a:ext cx="3520440" cy="2240280"/>
          </a:xfrm>
          <a:prstGeom prst="roundRect">
            <a:avLst>
              <a:gd name="adj" fmla="val 2449"/>
            </a:avLst>
          </a:prstGeom>
          <a:solidFill>
            <a:srgbClr val="1E2B42"/>
          </a:solidFill>
          <a:ln w="12700">
            <a:solidFill>
              <a:srgbClr val="3E4B6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22208" y="1828800"/>
            <a:ext cx="64008" cy="224028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86800" y="199339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Economic recovery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686800" y="2359152"/>
            <a:ext cx="3200400" cy="1581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heritage and remembrance into tourism, investment, construction, skills, SMEs and long-term employment.</a:t>
            </a:r>
            <a:endParaRPr lang="en-US" sz="920" dirty="0"/>
          </a:p>
        </p:txBody>
      </p:sp>
      <p:sp>
        <p:nvSpPr>
          <p:cNvPr id="18" name="Shape 16"/>
          <p:cNvSpPr/>
          <p:nvPr/>
        </p:nvSpPr>
        <p:spPr>
          <a:xfrm>
            <a:off x="749808" y="4572000"/>
            <a:ext cx="10881360" cy="914400"/>
          </a:xfrm>
          <a:prstGeom prst="roundRect">
            <a:avLst>
              <a:gd name="adj" fmla="val 6000"/>
            </a:avLst>
          </a:prstGeom>
          <a:solidFill>
            <a:srgbClr val="24334D"/>
          </a:solidFill>
          <a:ln w="12700">
            <a:solidFill>
              <a:srgbClr val="41516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05840" y="4809744"/>
            <a:ext cx="10378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proposal connects a humanitarian museum with smart city development so remembrance becomes a platform for national rebuilding, not only a visitor attraction.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Current context to be validated through official feasibility and due diligence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| EVIDENCE CONTEXT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Syria Today: Recovery Imperative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2296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Available public assessments show the scale of damage and the urgency of coordinated recovery.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49808" y="1417320"/>
            <a:ext cx="274320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4DA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581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8A3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$108B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4400" y="2194560"/>
            <a:ext cx="2414016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 physical damage to infrastructure, residential and non-residential buildings assessed by the World Bank.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14400" y="299008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8888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Bank, 2025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3639312" y="1417320"/>
            <a:ext cx="274320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4DAC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1581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$216B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3803904" y="2194560"/>
            <a:ext cx="2414016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Conservative best estimate for post-conflict reconstruction costs of damaged physical assets.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803904" y="299008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8888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Bank, 2025</a:t>
            </a:r>
            <a:endParaRPr lang="en-US" sz="550" dirty="0"/>
          </a:p>
        </p:txBody>
      </p:sp>
      <p:sp>
        <p:nvSpPr>
          <p:cNvPr id="14" name="Shape 12"/>
          <p:cNvSpPr/>
          <p:nvPr/>
        </p:nvSpPr>
        <p:spPr>
          <a:xfrm>
            <a:off x="6528816" y="1417320"/>
            <a:ext cx="274320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4DA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65976" y="1581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D7A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48%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693408" y="2194560"/>
            <a:ext cx="2414016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Infrastructure accounted for the largest share of direct assessed damage.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6693408" y="299008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8888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Bank, 2025</a:t>
            </a:r>
            <a:endParaRPr lang="en-US" sz="550" dirty="0"/>
          </a:p>
        </p:txBody>
      </p:sp>
      <p:sp>
        <p:nvSpPr>
          <p:cNvPr id="18" name="Shape 16"/>
          <p:cNvSpPr/>
          <p:nvPr/>
        </p:nvSpPr>
        <p:spPr>
          <a:xfrm>
            <a:off x="9418320" y="1417320"/>
            <a:ext cx="2103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E4DAC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55480" y="158191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9582912" y="2194560"/>
            <a:ext cx="1773936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Aleppo, Rif Dimashq and Homs were among the most severely affected governorates by total damage.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9582912" y="2990088"/>
            <a:ext cx="17739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550" dirty="0">
                <a:solidFill>
                  <a:srgbClr val="8888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World Bank, 2025</a:t>
            </a:r>
            <a:endParaRPr lang="en-US" sz="550" dirty="0"/>
          </a:p>
        </p:txBody>
      </p:sp>
      <p:sp>
        <p:nvSpPr>
          <p:cNvPr id="22" name="Shape 20"/>
          <p:cNvSpPr/>
          <p:nvPr/>
        </p:nvSpPr>
        <p:spPr>
          <a:xfrm>
            <a:off x="749808" y="3794760"/>
            <a:ext cx="521208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9808" y="3794760"/>
            <a:ext cx="64008" cy="150876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3959352"/>
            <a:ext cx="4892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 implication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4400" y="4325112"/>
            <a:ext cx="489204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flagship museum and development zone should be selected through a transparent feasibility process that considers damage intensity, heritage value, safety, available government land, climate, access, utilities, and community benefit.</a:t>
            </a:r>
            <a:endParaRPr lang="en-US" sz="940" dirty="0"/>
          </a:p>
        </p:txBody>
      </p:sp>
      <p:sp>
        <p:nvSpPr>
          <p:cNvPr id="26" name="Shape 24"/>
          <p:cNvSpPr/>
          <p:nvPr/>
        </p:nvSpPr>
        <p:spPr>
          <a:xfrm>
            <a:off x="6263640" y="3794760"/>
            <a:ext cx="530352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63640" y="3794760"/>
            <a:ext cx="64008" cy="150876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28232" y="3959352"/>
            <a:ext cx="4983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Strategic opportunity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6428232" y="4325112"/>
            <a:ext cx="498348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museum-led development program can become a visible symbol of recovery while attracting responsible investment, tourism, skills and international partnerships.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 summarized in final slide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museum_gallery_scene_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658368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VISION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58368" y="9144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War Memory to Peace Economy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8368" y="1901952"/>
            <a:ext cx="78638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project transforms damaged memory into a dignified national platform for education, tourism, employment and reconstruction.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31520" y="4709160"/>
            <a:ext cx="2487168" cy="1051560"/>
          </a:xfrm>
          <a:prstGeom prst="roundRect">
            <a:avLst>
              <a:gd name="adj" fmla="val 5217"/>
            </a:avLst>
          </a:prstGeom>
          <a:solidFill>
            <a:srgbClr val="F6F0E8">
              <a:alpha val="92000"/>
            </a:srgbClr>
          </a:solidFill>
          <a:ln w="12700">
            <a:solidFill>
              <a:srgbClr val="C9A66B">
                <a:alpha val="9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77824" y="489204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307592" y="481888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Remember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77824" y="5175504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Preserve stories, archives, sites and personal memories.</a:t>
            </a:r>
            <a:endParaRPr lang="en-US" sz="720" dirty="0"/>
          </a:p>
        </p:txBody>
      </p:sp>
      <p:sp>
        <p:nvSpPr>
          <p:cNvPr id="11" name="Shape 8"/>
          <p:cNvSpPr/>
          <p:nvPr/>
        </p:nvSpPr>
        <p:spPr>
          <a:xfrm>
            <a:off x="3520440" y="4709160"/>
            <a:ext cx="2487168" cy="1051560"/>
          </a:xfrm>
          <a:prstGeom prst="roundRect">
            <a:avLst>
              <a:gd name="adj" fmla="val 5217"/>
            </a:avLst>
          </a:prstGeom>
          <a:solidFill>
            <a:srgbClr val="F6F0E8">
              <a:alpha val="92000"/>
            </a:srgbClr>
          </a:solidFill>
          <a:ln w="12700">
            <a:solidFill>
              <a:srgbClr val="C9A66B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66744" y="489204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96512" y="481888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Educate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666744" y="5175504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the cost of war through immersive, truthful experiences.</a:t>
            </a:r>
            <a:endParaRPr lang="en-US" sz="720" dirty="0"/>
          </a:p>
        </p:txBody>
      </p:sp>
      <p:sp>
        <p:nvSpPr>
          <p:cNvPr id="15" name="Shape 12"/>
          <p:cNvSpPr/>
          <p:nvPr/>
        </p:nvSpPr>
        <p:spPr>
          <a:xfrm>
            <a:off x="6309360" y="4709160"/>
            <a:ext cx="2487168" cy="1051560"/>
          </a:xfrm>
          <a:prstGeom prst="roundRect">
            <a:avLst>
              <a:gd name="adj" fmla="val 5217"/>
            </a:avLst>
          </a:prstGeom>
          <a:solidFill>
            <a:srgbClr val="F6F0E8">
              <a:alpha val="92000"/>
            </a:srgbClr>
          </a:solidFill>
          <a:ln w="12700">
            <a:solidFill>
              <a:srgbClr val="C9A66B">
                <a:alpha val="9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55664" y="489204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85432" y="481888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Heal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6455664" y="5175504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spaces for families, youth, reflection and reconciliation.</a:t>
            </a:r>
            <a:endParaRPr lang="en-US" sz="720" dirty="0"/>
          </a:p>
        </p:txBody>
      </p:sp>
      <p:sp>
        <p:nvSpPr>
          <p:cNvPr id="19" name="Shape 16"/>
          <p:cNvSpPr/>
          <p:nvPr/>
        </p:nvSpPr>
        <p:spPr>
          <a:xfrm>
            <a:off x="9098280" y="4709160"/>
            <a:ext cx="2487168" cy="1051560"/>
          </a:xfrm>
          <a:prstGeom prst="roundRect">
            <a:avLst>
              <a:gd name="adj" fmla="val 5217"/>
            </a:avLst>
          </a:prstGeom>
          <a:solidFill>
            <a:srgbClr val="F6F0E8">
              <a:alpha val="92000"/>
            </a:srgbClr>
          </a:solidFill>
          <a:ln w="12700">
            <a:solidFill>
              <a:srgbClr val="C9A66B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244584" y="489204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674352" y="4818888"/>
            <a:ext cx="1691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Rebuild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244584" y="5175504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 museum districts to smart city, jobs, investment and services.</a:t>
            </a:r>
            <a:endParaRPr lang="en-US" sz="720" dirty="0"/>
          </a:p>
        </p:txBody>
      </p:sp>
      <p:sp>
        <p:nvSpPr>
          <p:cNvPr id="23" name="Text 20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| MUSEUM CONCEPT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the Syria Live War Museum Is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41248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“Live” means immersive, living memory — not live conflict.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49808" y="15179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9808" y="1517904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6824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museum of memory</a:t>
            </a:r>
            <a:endParaRPr lang="en-US" sz="1120" dirty="0"/>
          </a:p>
        </p:txBody>
      </p:sp>
      <p:sp>
        <p:nvSpPr>
          <p:cNvPr id="9" name="Text 7"/>
          <p:cNvSpPr/>
          <p:nvPr/>
        </p:nvSpPr>
        <p:spPr>
          <a:xfrm>
            <a:off x="914400" y="20482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Collects, preserves and presents stories of families, cities, schools, hospitals, heritage and communities affected by war.</a:t>
            </a:r>
            <a:endParaRPr lang="en-US" sz="840" dirty="0"/>
          </a:p>
        </p:txBody>
      </p:sp>
      <p:sp>
        <p:nvSpPr>
          <p:cNvPr id="10" name="Shape 8"/>
          <p:cNvSpPr/>
          <p:nvPr/>
        </p:nvSpPr>
        <p:spPr>
          <a:xfrm>
            <a:off x="4544568" y="15179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44568" y="1517904"/>
            <a:ext cx="64008" cy="14173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6824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peace education platform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4709160" y="20482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guided experiences, school programs, VR/AR, documentaries and survivor testimony to teach “never again.”</a:t>
            </a:r>
            <a:endParaRPr lang="en-US" sz="840" dirty="0"/>
          </a:p>
        </p:txBody>
      </p:sp>
      <p:sp>
        <p:nvSpPr>
          <p:cNvPr id="14" name="Shape 12"/>
          <p:cNvSpPr/>
          <p:nvPr/>
        </p:nvSpPr>
        <p:spPr>
          <a:xfrm>
            <a:off x="8339328" y="15179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9328" y="1517904"/>
            <a:ext cx="64008" cy="14173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0" y="16824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heritage restoration hub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8503920" y="20482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protection, documentation and restoration of cultural sites, artifacts and damaged historical assets.</a:t>
            </a:r>
            <a:endParaRPr lang="en-US" sz="840" dirty="0"/>
          </a:p>
        </p:txBody>
      </p:sp>
      <p:sp>
        <p:nvSpPr>
          <p:cNvPr id="18" name="Shape 16"/>
          <p:cNvSpPr/>
          <p:nvPr/>
        </p:nvSpPr>
        <p:spPr>
          <a:xfrm>
            <a:off x="749808" y="33467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49808" y="3346704"/>
            <a:ext cx="64008" cy="14173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35112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tourism landmark</a:t>
            </a:r>
            <a:endParaRPr lang="en-US" sz="1120" dirty="0"/>
          </a:p>
        </p:txBody>
      </p:sp>
      <p:sp>
        <p:nvSpPr>
          <p:cNvPr id="21" name="Text 19"/>
          <p:cNvSpPr/>
          <p:nvPr/>
        </p:nvSpPr>
        <p:spPr>
          <a:xfrm>
            <a:off x="914400" y="38770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a dignified visitor destination connected to hotels, events, conferences, cultural routes and local businesses.</a:t>
            </a:r>
            <a:endParaRPr lang="en-US" sz="840" dirty="0"/>
          </a:p>
        </p:txBody>
      </p:sp>
      <p:sp>
        <p:nvSpPr>
          <p:cNvPr id="22" name="Shape 20"/>
          <p:cNvSpPr/>
          <p:nvPr/>
        </p:nvSpPr>
        <p:spPr>
          <a:xfrm>
            <a:off x="4544568" y="33467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44568" y="3346704"/>
            <a:ext cx="64008" cy="14173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09160" y="35112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social impact engine</a:t>
            </a:r>
            <a:endParaRPr lang="en-US" sz="1120" dirty="0"/>
          </a:p>
        </p:txBody>
      </p:sp>
      <p:sp>
        <p:nvSpPr>
          <p:cNvPr id="25" name="Text 23"/>
          <p:cNvSpPr/>
          <p:nvPr/>
        </p:nvSpPr>
        <p:spPr>
          <a:xfrm>
            <a:off x="4709160" y="38770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ticketing, donations and partnerships to support families, youth training, SMEs and community recovery.</a:t>
            </a:r>
            <a:endParaRPr lang="en-US" sz="840" dirty="0"/>
          </a:p>
        </p:txBody>
      </p:sp>
      <p:sp>
        <p:nvSpPr>
          <p:cNvPr id="26" name="Shape 24"/>
          <p:cNvSpPr/>
          <p:nvPr/>
        </p:nvSpPr>
        <p:spPr>
          <a:xfrm>
            <a:off x="8339328" y="3346704"/>
            <a:ext cx="34015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339328" y="3346704"/>
            <a:ext cx="64008" cy="14173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03920" y="3511296"/>
            <a:ext cx="3081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national rebuilding symbol</a:t>
            </a:r>
            <a:endParaRPr lang="en-US" sz="1120" dirty="0"/>
          </a:p>
        </p:txBody>
      </p:sp>
      <p:sp>
        <p:nvSpPr>
          <p:cNvPr id="29" name="Text 27"/>
          <p:cNvSpPr/>
          <p:nvPr/>
        </p:nvSpPr>
        <p:spPr>
          <a:xfrm>
            <a:off x="8503920" y="3877056"/>
            <a:ext cx="3081528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remembrance with modern, sustainable smart city development and public services.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| HUMANITARIAN POSITIONING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Museum Principles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9144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museum must be safe, respectful, neutral and human-centered.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822960" y="1691640"/>
            <a:ext cx="438912" cy="438912"/>
          </a:xfrm>
          <a:prstGeom prst="ellipse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810512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444752" y="170992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 glorification of war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444752" y="199339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tone must be remembrance, learning and peace — never entertainment from suffering.</a:t>
            </a:r>
            <a:endParaRPr lang="en-US" sz="860" dirty="0"/>
          </a:p>
        </p:txBody>
      </p:sp>
      <p:sp>
        <p:nvSpPr>
          <p:cNvPr id="10" name="Shape 8"/>
          <p:cNvSpPr/>
          <p:nvPr/>
        </p:nvSpPr>
        <p:spPr>
          <a:xfrm>
            <a:off x="6309360" y="1691640"/>
            <a:ext cx="438912" cy="438912"/>
          </a:xfrm>
          <a:prstGeom prst="ellipse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1810512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931152" y="170992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dignity first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931152" y="1993392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Victims, families and communities are represented with consent, care and cultural sensitivity.</a:t>
            </a:r>
            <a:endParaRPr lang="en-US" sz="860" dirty="0"/>
          </a:p>
        </p:txBody>
      </p:sp>
      <p:sp>
        <p:nvSpPr>
          <p:cNvPr id="14" name="Shape 12"/>
          <p:cNvSpPr/>
          <p:nvPr/>
        </p:nvSpPr>
        <p:spPr>
          <a:xfrm>
            <a:off x="822960" y="2953512"/>
            <a:ext cx="438912" cy="438912"/>
          </a:xfrm>
          <a:prstGeom prst="ellipse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072384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444752" y="29718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Truthful documentation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444752" y="3255264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Archives, oral histories, exhibits and data should follow professional curatorial and ethical standards.</a:t>
            </a:r>
            <a:endParaRPr lang="en-US" sz="860" dirty="0"/>
          </a:p>
        </p:txBody>
      </p:sp>
      <p:sp>
        <p:nvSpPr>
          <p:cNvPr id="18" name="Shape 16"/>
          <p:cNvSpPr/>
          <p:nvPr/>
        </p:nvSpPr>
        <p:spPr>
          <a:xfrm>
            <a:off x="6309360" y="2953512"/>
            <a:ext cx="438912" cy="438912"/>
          </a:xfrm>
          <a:prstGeom prst="ellipse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09360" y="3072384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931152" y="29718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Inclusive national memory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931152" y="3255264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museum should serve all Syrians and all visitors, with non-political humanitarian positioning.</a:t>
            </a:r>
            <a:endParaRPr lang="en-US" sz="860" dirty="0"/>
          </a:p>
        </p:txBody>
      </p:sp>
      <p:sp>
        <p:nvSpPr>
          <p:cNvPr id="22" name="Shape 20"/>
          <p:cNvSpPr/>
          <p:nvPr/>
        </p:nvSpPr>
        <p:spPr>
          <a:xfrm>
            <a:off x="822960" y="4215384"/>
            <a:ext cx="438912" cy="438912"/>
          </a:xfrm>
          <a:prstGeom prst="ellipse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4334256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444752" y="423367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and de-mining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444752" y="4517136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Any preserved site or “live zone” must be cleared, secured and certified before public access.</a:t>
            </a:r>
            <a:endParaRPr lang="en-US" sz="860" dirty="0"/>
          </a:p>
        </p:txBody>
      </p:sp>
      <p:sp>
        <p:nvSpPr>
          <p:cNvPr id="26" name="Shape 24"/>
          <p:cNvSpPr/>
          <p:nvPr/>
        </p:nvSpPr>
        <p:spPr>
          <a:xfrm>
            <a:off x="6309360" y="4215384"/>
            <a:ext cx="438912" cy="438912"/>
          </a:xfrm>
          <a:prstGeom prst="ellipse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09360" y="4334256"/>
            <a:ext cx="43891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931152" y="423367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7D3A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Local benefit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931152" y="4517136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60" dirty="0">
                <a:solidFill>
                  <a:srgbClr val="F6F0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Jobs, training, procurement, tourism and community programs must benefit Syrians directly.</a:t>
            </a:r>
            <a:endParaRPr lang="en-US" sz="86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| VISITOR JOURNEY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Flagship Museum: Core Experience Zones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" y="96012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12471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35608" y="112471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Arrival &amp; Peace Plaza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86968" y="164592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Ceremonial public square, flags, water, trees, memorial wall and welcome center.</a:t>
            </a:r>
            <a:endParaRPr lang="en-US" sz="880" dirty="0"/>
          </a:p>
        </p:txBody>
      </p:sp>
      <p:sp>
        <p:nvSpPr>
          <p:cNvPr id="9" name="Shape 7"/>
          <p:cNvSpPr/>
          <p:nvPr/>
        </p:nvSpPr>
        <p:spPr>
          <a:xfrm>
            <a:off x="4526280" y="96012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112471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276088" y="112471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Stories Gallery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27448" y="164592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stories, family memory, portraits, letters, children’s experiences and oral history.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8366760" y="96012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49640" y="112471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16568" y="112471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Destroyed City Walk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567928" y="164592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reconstructed streets, school, clinic, market and home scenes showing what war destroys.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685800" y="310896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27355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35608" y="327355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War Archive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86968" y="379476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Documentary theater, interactive maps, testimonies, digital records and research library.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4526280" y="310896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9160" y="327355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276088" y="327355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Heritage Recovery Lab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727448" y="379476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Restoration workshops, artifact conservation, training and UNESCO-aligned heritage education.</a:t>
            </a:r>
            <a:endParaRPr lang="en-US" sz="880" dirty="0"/>
          </a:p>
        </p:txBody>
      </p:sp>
      <p:sp>
        <p:nvSpPr>
          <p:cNvPr id="25" name="Shape 23"/>
          <p:cNvSpPr/>
          <p:nvPr/>
        </p:nvSpPr>
        <p:spPr>
          <a:xfrm>
            <a:off x="8366760" y="3108960"/>
            <a:ext cx="3493008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1D6C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49640" y="3273552"/>
            <a:ext cx="4389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66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116568" y="3273552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Peace &amp; Rebuilding Pavilion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8567928" y="3794760"/>
            <a:ext cx="30723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Future Syria exhibition: smart cities, jobs, housing, investment and national recovery.</a:t>
            </a:r>
            <a:endParaRPr lang="en-US" sz="880" dirty="0"/>
          </a:p>
        </p:txBody>
      </p:sp>
      <p:sp>
        <p:nvSpPr>
          <p:cNvPr id="29" name="Text 27"/>
          <p:cNvSpPr/>
          <p:nvPr/>
        </p:nvSpPr>
        <p:spPr>
          <a:xfrm>
            <a:off x="914400" y="5559552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Visitor message: “I understand what war destroys. I understand why peace is priceless. I can support Syria’s rebuilding.”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8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93776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164592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| NATIONAL FOOTPRINT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2926080" y="10972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F0E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Museum Network: 3 to 4 Locations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49808" y="868680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national network can distribute tourism, memory and jobs across regions while keeping one flagship museum as the global landmark.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804672" y="1417320"/>
            <a:ext cx="105613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4672" y="1417320"/>
            <a:ext cx="64008" cy="731520"/>
          </a:xfrm>
          <a:prstGeom prst="rect">
            <a:avLst/>
          </a:prstGeom>
          <a:solidFill>
            <a:srgbClr val="C9A66B"/>
          </a:solidFill>
          <a:ln w="12700">
            <a:solidFill>
              <a:srgbClr val="C9A6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1581912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 | Flagship Live War &amp; Peace Museum</a:t>
            </a:r>
            <a:endParaRPr lang="en-US" sz="1030" dirty="0"/>
          </a:p>
        </p:txBody>
      </p:sp>
      <p:sp>
        <p:nvSpPr>
          <p:cNvPr id="9" name="Text 7"/>
          <p:cNvSpPr/>
          <p:nvPr/>
        </p:nvSpPr>
        <p:spPr>
          <a:xfrm>
            <a:off x="969264" y="1947672"/>
            <a:ext cx="102412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Largest destination; immersive experience; peace plaza; archive; conference center; smart city gateway.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804672" y="2404872"/>
            <a:ext cx="105613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04672" y="2404872"/>
            <a:ext cx="64008" cy="731520"/>
          </a:xfrm>
          <a:prstGeom prst="rect">
            <a:avLst/>
          </a:prstGeom>
          <a:solidFill>
            <a:srgbClr val="1D7A73"/>
          </a:solidFill>
          <a:ln w="12700">
            <a:solidFill>
              <a:srgbClr val="1D7A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9264" y="2569464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 | Northern Heritage &amp; Reconstruction Museum</a:t>
            </a:r>
            <a:endParaRPr lang="en-US" sz="1030" dirty="0"/>
          </a:p>
        </p:txBody>
      </p:sp>
      <p:sp>
        <p:nvSpPr>
          <p:cNvPr id="13" name="Text 11"/>
          <p:cNvSpPr/>
          <p:nvPr/>
        </p:nvSpPr>
        <p:spPr>
          <a:xfrm>
            <a:off x="969264" y="2935224"/>
            <a:ext cx="102412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 damaged old cities, markets, schools, hospitals and heritage recovery.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804672" y="3392424"/>
            <a:ext cx="105613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4672" y="3392424"/>
            <a:ext cx="64008" cy="731520"/>
          </a:xfrm>
          <a:prstGeom prst="rect">
            <a:avLst/>
          </a:prstGeom>
          <a:solidFill>
            <a:srgbClr val="8A3A3A"/>
          </a:solidFill>
          <a:ln w="12700">
            <a:solidFill>
              <a:srgbClr val="8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9264" y="3557016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 | Central Syria Memory Museum</a:t>
            </a:r>
            <a:endParaRPr lang="en-US" sz="1030" dirty="0"/>
          </a:p>
        </p:txBody>
      </p:sp>
      <p:sp>
        <p:nvSpPr>
          <p:cNvPr id="17" name="Text 15"/>
          <p:cNvSpPr/>
          <p:nvPr/>
        </p:nvSpPr>
        <p:spPr>
          <a:xfrm>
            <a:off x="969264" y="3922776"/>
            <a:ext cx="102412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Community memory, displacement, family stories, youth training, SME marketplace.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804672" y="4379976"/>
            <a:ext cx="105613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0D8C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4672" y="4379976"/>
            <a:ext cx="64008" cy="731520"/>
          </a:xfrm>
          <a:prstGeom prst="rect">
            <a:avLst/>
          </a:prstGeom>
          <a:solidFill>
            <a:srgbClr val="0E1828"/>
          </a:solidFill>
          <a:ln w="12700">
            <a:solidFill>
              <a:srgbClr val="0E1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9264" y="4544568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b="1" dirty="0">
                <a:solidFill>
                  <a:srgbClr val="0E182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 | Heritage Route / Desert Peace Museum</a:t>
            </a:r>
            <a:endParaRPr lang="en-US" sz="1030" dirty="0"/>
          </a:p>
        </p:txBody>
      </p:sp>
      <p:sp>
        <p:nvSpPr>
          <p:cNvPr id="21" name="Text 19"/>
          <p:cNvSpPr/>
          <p:nvPr/>
        </p:nvSpPr>
        <p:spPr>
          <a:xfrm>
            <a:off x="969264" y="4910328"/>
            <a:ext cx="1024128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2A2D3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Optional site connected to ancient trade routes, Palmyra-style heritage recovery and international tourism routes.</a:t>
            </a:r>
            <a:endParaRPr lang="en-US" sz="820" dirty="0"/>
          </a:p>
        </p:txBody>
      </p:sp>
      <p:sp>
        <p:nvSpPr>
          <p:cNvPr id="22" name="Shape 20"/>
          <p:cNvSpPr/>
          <p:nvPr/>
        </p:nvSpPr>
        <p:spPr>
          <a:xfrm>
            <a:off x="1051560" y="5596128"/>
            <a:ext cx="10058400" cy="411480"/>
          </a:xfrm>
          <a:prstGeom prst="roundRect">
            <a:avLst>
              <a:gd name="adj" fmla="val 8889"/>
            </a:avLst>
          </a:prstGeom>
          <a:solidFill>
            <a:srgbClr val="EFE7DA"/>
          </a:solidFill>
          <a:ln w="12700">
            <a:solidFill>
              <a:srgbClr val="D5C4A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234440" y="5724144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0E18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locations must be selected with the Government of Syria after land, security, environmental, heritage, transport and community-benefit studies.</a:t>
            </a:r>
            <a:endParaRPr lang="en-US" sz="870" dirty="0"/>
          </a:p>
        </p:txBody>
      </p:sp>
      <p:sp>
        <p:nvSpPr>
          <p:cNvPr id="24" name="Text 22"/>
          <p:cNvSpPr/>
          <p:nvPr/>
        </p:nvSpPr>
        <p:spPr>
          <a:xfrm>
            <a:off x="502920" y="6510528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B909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Presentation | Syria Live War Museum + Smart City Development Program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155680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66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Syria Live War Museum</dc:title>
  <dc:subject>Syria Live War Museum and Smart City Development Program</dc:subject>
  <dc:creator>OpenAI</dc:creator>
  <cp:lastModifiedBy>OpenAI</cp:lastModifiedBy>
  <cp:revision>1</cp:revision>
  <dcterms:created xsi:type="dcterms:W3CDTF">2026-06-20T10:36:14Z</dcterms:created>
  <dcterms:modified xsi:type="dcterms:W3CDTF">2026-06-20T10:36:14Z</dcterms:modified>
</cp:coreProperties>
</file>